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4"/>
  </p:sldMasterIdLst>
  <p:notesMasterIdLst>
    <p:notesMasterId r:id="rId16"/>
  </p:notesMasterIdLst>
  <p:sldIdLst>
    <p:sldId id="2561" r:id="rId5"/>
    <p:sldId id="2562" r:id="rId6"/>
    <p:sldId id="2563" r:id="rId7"/>
    <p:sldId id="2564" r:id="rId8"/>
    <p:sldId id="2565" r:id="rId9"/>
    <p:sldId id="2566" r:id="rId10"/>
    <p:sldId id="2567" r:id="rId11"/>
    <p:sldId id="2568" r:id="rId12"/>
    <p:sldId id="2569" r:id="rId13"/>
    <p:sldId id="2570" r:id="rId14"/>
    <p:sldId id="2571" r:id="rId15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Ética e Moral" id="{A1E42E56-B0BD-4B68-B779-D837EF966F43}">
          <p14:sldIdLst>
            <p14:sldId id="2561"/>
          </p14:sldIdLst>
        </p14:section>
        <p14:section name="Introdução à Ética e Moral" id="{A9E1C74C-3368-46C1-9B04-5C720B839285}">
          <p14:sldIdLst>
            <p14:sldId id="2562"/>
            <p14:sldId id="2563"/>
          </p14:sldIdLst>
        </p14:section>
        <p14:section name="Atividade Interativa" id="{67DE1443-0D41-47E5-8AD2-CF870204DB20}">
          <p14:sldIdLst>
            <p14:sldId id="2564"/>
            <p14:sldId id="2565"/>
          </p14:sldIdLst>
        </p14:section>
        <p14:section name="Discussão e Reflexão" id="{41CC2A61-BD29-406B-B3DE-0E229A711FBE}">
          <p14:sldIdLst>
            <p14:sldId id="2566"/>
            <p14:sldId id="2567"/>
          </p14:sldIdLst>
        </p14:section>
        <p14:section name="Conclusão" id="{5FF4B281-DC84-440B-8FF0-698A3FB088FB}">
          <p14:sldIdLst>
            <p14:sldId id="2568"/>
            <p14:sldId id="2569"/>
          </p14:sldIdLst>
        </p14:section>
        <p14:section name="Aviso de Transparência" id="{D3DC96AC-45F7-4816-A0B5-E10EED4AEC63}">
          <p14:sldIdLst>
            <p14:sldId id="2570"/>
            <p14:sldId id="25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0E4221-6F06-64E5-5214-772388C857B5}" name="Elizabeth Feldbruegge (ALLEGIS GROUP HOLDINGS INC)" initials="" userId="S::v-felizabeth@microsoft.com::ba5aea11-28e4-484d-8e49-c15efb1bd2e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1342D3-A2F8-4ADD-B427-540579E3BEAD}" v="13" dt="2026-01-14T22:27:20.809"/>
  </p1510:revLst>
</p1510:revInfo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60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348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1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jpg>
</file>

<file path=ppt/media/image10.jpg>
</file>

<file path=ppt/media/image11.jpeg>
</file>

<file path=ppt/media/image12.jpeg>
</file>

<file path=ppt/media/image13.jpeg>
</file>

<file path=ppt/media/image14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C6FA5EA-0E1E-4764-B5B7-A47DCC3A898E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C6B470-179D-4B95-8906-D61C195EFD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552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Os conteúdos gerados por IA poderão estar incorretos.
---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803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Uso de Inteligência Artificial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67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Esta apresentação foi elaborada com apoio de Inteligência Artificial (IA) para otimização e organização do conteúdo. Todo material foi revisado pelo professor responsável, garantindo a adequação pedagógica e a qualidade das informações. O uso de IA tem como objetivo facilitar a criação de recursos didáticos, mantendo a transparência sobre sua aplicação. Essa prática reforça o compromisso com a ética na utilização de tecnologias, alinhando-se aos princípios de clareza e responsabilidade no processo educativo.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692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Definições e importância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813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Ética e moral são conceitos fundamentais para compreender a conduta humana e as relações sociais. A ética é um conjunto de princípios que orientam o comportamento humano, buscando responder à pergunta sobre o que é certo ou errado em diferentes contextos. Ela é considerada uma reflexão filosófica sobre os valores e normas que regem a vida em sociedade. Já a moral refere-se às regras, costumes e valores que são aceitos por um grupo social específico, funcionando como um guia prático para as ações cotidianas. Enquanto a ética busca fundamentar racionalmente as normas, a moral é mais prática e cultural, variando conforme a sociedade e o tempo. A importância desses conceitos está na construção de uma convivência harmoniosa, baseada no respeito, na justiça e na responsabilidade. Compreender ética e moral ajuda os indivíduos a tomar decisões conscientes, refletir sobre dilemas e agir de forma coerente com princípios universais, como dignidade e igualdade. Essa reflexão é essencial para formar cidadãos críticos e responsáveis, capazes de lidar com desafios éticos em diferentes áreas da vida, como tecnologia, política e relações pessoais.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80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Problemas do Bondinho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18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Para tornar a aula mais dinâmica e estimular a reflexão sobre dilemas éticos, será utilizada uma atividade interativa chamada 'Problemas do Bondinho'. Essa atividade consiste em apresentar situações hipotéticas onde o participante deve escolher entre duas opções, ambas com consequências morais complexas. O objetivo é mostrar que, muitas vezes, não existe uma resposta absolutamente correta, mas sim decisões baseadas em princípios éticos e valores pessoais. Durante a atividade, os alunos serão convidados a acessar um simulador online que apresenta diferentes cenários absurdos relacionados ao famoso dilema do bonde. Essa ferramenta permite explorar como as pessoas tomam decisões sob pressão e quais critérios utilizam para justificar suas escolhas. O link para acessar o simulador é: https://neal.fun/absurd-trolley-problems/. Após a interação, será promovida uma discussão coletiva para analisar as escolhas feitas e os argumentos utilizados, incentivando o pensamento crítico e a empatia.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95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Perguntas para debate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Após a atividade interativa, será realizada uma discussão em grupo para aprofundar a compreensão dos conceitos trabalhados. Algumas perguntas norteadoras incluem: Como você tomou sua decisão no simulador? Quais princípios éticos influenciaram sua escolha? Existe uma resposta correta para dilemas morais? Essas questões visam estimular a análise crítica e a argumentação, permitindo que os alunos percebam a complexidade das decisões éticas e a influência dos valores pessoais e sociais. A troca de ideias é fundamental para desenvolver empatia e respeito pelas opiniões divergentes, além de reforçar a importância de refletir antes de agir. Essa etapa também ajuda a consolidar o aprendizado, mostrando que ética e moral não são conceitos abstratos, mas presentes em situações reais e cotidianas.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988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Síntese dos conceitos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44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Para concluir, é importante reforçar que ética e moral são pilares para a convivência social e para a tomada de decisões responsáveis. A ética fornece uma base racional para avaliar ações e suas consequências, enquanto a moral traduz essas reflexões em normas práticas que orientam o comportamento. A atividade realizada mostrou que dilemas éticos não possuem respostas simples, exigindo reflexão e diálogo. Ao compreender esses conceitos, os alunos estarão mais preparados para enfrentar desafios em diferentes contextos, agindo com consciência e respeito. Essa aprendizagem contribui para a formação de cidadãos críticos, capazes de promover justiça e equidade em suas relações pessoais e profissionais.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8C6B470-179D-4B95-8906-D61C195EFD6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17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738AEC68-8734-EA5D-0CB2-9591B3A21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1206128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CDFFF1FC-CDE9-3B47-D073-3394D4D035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206128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389120"/>
            <a:ext cx="9288096" cy="1435331"/>
          </a:xfrm>
        </p:spPr>
        <p:txBody>
          <a:bodyPr rtlCol="0" anchor="b" anchorCtr="0"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rtlCol="0" anchor="t">
            <a:noAutofit/>
          </a:bodyPr>
          <a:lstStyle>
            <a:lvl1pPr algn="l">
              <a:defRPr sz="6600" cap="all" baseline="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057761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46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754880"/>
            <a:ext cx="6655522" cy="1545336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88136"/>
            <a:ext cx="7478991" cy="3635797"/>
          </a:xfrm>
        </p:spPr>
        <p:txBody>
          <a:bodyPr rtlCol="0" anchor="t">
            <a:normAutofit/>
          </a:bodyPr>
          <a:lstStyle>
            <a:lvl1pPr algn="l">
              <a:defRPr sz="6600" cap="all" baseline="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2909910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ítul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4FAA61B-AD43-37CB-7EE0-96C95C0CA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6626" y="4965465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12DA3032-68CE-D997-667C-4C5C01E41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6099C91B-9803-3812-63A6-5705DB9FE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C835D02-A0E8-5346-DE23-09C497D78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C99E3101-0B78-A7AE-A693-73443263E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6626" y="4965465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5303520"/>
            <a:ext cx="7375466" cy="1014984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689379"/>
            <a:ext cx="7876287" cy="3592629"/>
          </a:xfrm>
        </p:spPr>
        <p:txBody>
          <a:bodyPr rtlCol="0" anchor="b">
            <a:normAutofit/>
          </a:bodyPr>
          <a:lstStyle>
            <a:lvl1pPr algn="l">
              <a:defRPr sz="66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576749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ítul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C2E6B14D-48CB-3652-5FBF-557B0DB0C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387805" y="5715292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1AD4D6D7-11EB-6F96-7D58-6B2353229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387805" y="5715292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3955" y="4462552"/>
            <a:ext cx="7588155" cy="1414091"/>
          </a:xfrm>
        </p:spPr>
        <p:txBody>
          <a:bodyPr rtlCol="0" anchor="b" anchorCtr="0"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" y="64008"/>
            <a:ext cx="8229600" cy="2621154"/>
          </a:xfrm>
        </p:spPr>
        <p:txBody>
          <a:bodyPr rtlCol="0" anchor="t" anchorCtr="0">
            <a:normAutofit/>
          </a:bodyPr>
          <a:lstStyle>
            <a:lvl1pPr algn="l">
              <a:defRPr sz="6600" cap="all" baseline="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1881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, Foto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7D0C16E3-4EC4-7D48-1FD4-C751F2A07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715292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B89C9269-15FA-0C1F-81E1-EA0500B76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715292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5972629"/>
            <a:ext cx="10835350" cy="480373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5165778"/>
            <a:ext cx="10835350" cy="786384"/>
          </a:xfrm>
        </p:spPr>
        <p:txBody>
          <a:bodyPr rtlCol="0" anchor="b">
            <a:normAutofit/>
          </a:bodyPr>
          <a:lstStyle>
            <a:lvl1pPr algn="l">
              <a:defRPr sz="4000" cap="all" baseline="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2589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da Foto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949440" y="6453002"/>
            <a:ext cx="1707625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/>
              <a:t>24/02/2025</a:t>
            </a:r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  <a:endParaRPr lang="en-US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5CF4E8FB-1487-C91A-B047-A4CCEDA8D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387805" y="5715292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3D24704-92A7-FF08-2944-DFFAEC746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387805" y="5715292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38" y="4663440"/>
            <a:ext cx="4146281" cy="1184585"/>
          </a:xfrm>
        </p:spPr>
        <p:txBody>
          <a:bodyPr rtlCol="0" anchor="b" anchorCtr="0">
            <a:normAutofit/>
          </a:bodyPr>
          <a:lstStyle>
            <a:lvl1pPr marL="0" indent="0" algn="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9439" y="1088136"/>
            <a:ext cx="4146281" cy="3475236"/>
          </a:xfrm>
        </p:spPr>
        <p:txBody>
          <a:bodyPr rtlCol="0" anchor="b" anchorCtr="0">
            <a:noAutofit/>
          </a:bodyPr>
          <a:lstStyle>
            <a:lvl1pPr algn="r">
              <a:defRPr sz="5400" cap="all" baseline="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127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da Foto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 rtlCol="0"/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873752"/>
            <a:ext cx="4206240" cy="1380744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88136"/>
            <a:ext cx="4206240" cy="3739896"/>
          </a:xfrm>
        </p:spPr>
        <p:txBody>
          <a:bodyPr rtlCol="0" anchor="t">
            <a:normAutofit/>
          </a:bodyPr>
          <a:lstStyle>
            <a:lvl1pPr algn="l">
              <a:defRPr sz="5400" cap="all" baseline="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21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beçalho_1 da Se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1014984"/>
            <a:ext cx="7772400" cy="594360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664208"/>
            <a:ext cx="10570464" cy="4626864"/>
          </a:xfrm>
        </p:spPr>
        <p:txBody>
          <a:bodyPr rtlCol="0" anchor="b">
            <a:normAutofit/>
          </a:bodyPr>
          <a:lstStyle>
            <a:lvl1pPr algn="l">
              <a:defRPr sz="8000" cap="all" baseline="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616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88136" y="2651760"/>
            <a:ext cx="8467558" cy="3694176"/>
          </a:xfrm>
        </p:spPr>
        <p:txBody>
          <a:bodyPr rtlCol="0">
            <a:normAutofit/>
          </a:bodyPr>
          <a:lstStyle>
            <a:lvl1pPr marL="342900" indent="-342900">
              <a:buFont typeface="System Font Regular"/>
              <a:buChar char="-"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8467558" cy="1554480"/>
          </a:xfrm>
        </p:spPr>
        <p:txBody>
          <a:bodyPr rtlCol="0" anchor="t" anchorCtr="0">
            <a:normAutofit/>
          </a:bodyPr>
          <a:lstStyle>
            <a:lvl1pPr>
              <a:defRPr sz="44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2174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Espaço Reservado para Imagem 10">
            <a:extLst>
              <a:ext uri="{FF2B5EF4-FFF2-40B4-BE49-F238E27FC236}">
                <a16:creationId xmlns:a16="http://schemas.microsoft.com/office/drawing/2014/main" id="{E4B52E79-E470-1B1A-EADF-94DA7253B3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15200" y="0"/>
            <a:ext cx="4876800" cy="6858000"/>
          </a:xfrm>
          <a:blipFill dpi="0" rotWithShape="1">
            <a:blip r:embed="rId2">
              <a:alphaModFix amt="80000"/>
            </a:blip>
            <a:srcRect/>
            <a:stretch>
              <a:fillRect l="-20038" r="-15212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88136" y="2651760"/>
            <a:ext cx="5749392" cy="3694176"/>
          </a:xfrm>
        </p:spPr>
        <p:txBody>
          <a:bodyPr rtlCol="0">
            <a:normAutofit/>
          </a:bodyPr>
          <a:lstStyle>
            <a:lvl1pPr marL="342900" indent="-342900">
              <a:buFont typeface="System Font Regular"/>
              <a:buChar char="-"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5749392" cy="1554480"/>
          </a:xfrm>
        </p:spPr>
        <p:txBody>
          <a:bodyPr rtlCol="0" anchor="t" anchorCtr="0">
            <a:normAutofit/>
          </a:bodyPr>
          <a:lstStyle>
            <a:lvl1pPr>
              <a:defRPr sz="44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418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ítulo do Slide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56DF8F99-9559-4D6A-CBFA-042739C3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387805" y="5749927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3C1F8589-B640-4540-D0AD-2B0461CD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387805" y="5749927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9576" y="5340096"/>
            <a:ext cx="9930384" cy="566928"/>
          </a:xfrm>
        </p:spPr>
        <p:txBody>
          <a:bodyPr rtlCol="0" anchor="b" anchorCtr="0">
            <a:normAutofit/>
          </a:bodyPr>
          <a:lstStyle>
            <a:lvl1pPr marL="0" indent="0" algn="r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" y="64008"/>
            <a:ext cx="12015216" cy="5120640"/>
          </a:xfrm>
        </p:spPr>
        <p:txBody>
          <a:bodyPr rtlCol="0" anchor="t">
            <a:noAutofit/>
          </a:bodyPr>
          <a:lstStyle>
            <a:lvl1pPr algn="l">
              <a:defRPr sz="11500" cap="all" baseline="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0906015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, Conteúdo 1 (Máxim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1463040"/>
            <a:ext cx="10789920" cy="4846319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48640"/>
            <a:ext cx="10789920" cy="914400"/>
          </a:xfrm>
        </p:spPr>
        <p:txBody>
          <a:bodyPr rtlCol="0" anchor="t" anchorCtr="0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6576926-0AFD-7055-19F8-9C7B8A99E740}"/>
              </a:ext>
            </a:extLst>
          </p:cNvPr>
          <p:cNvCxnSpPr>
            <a:cxnSpLocks/>
          </p:cNvCxnSpPr>
          <p:nvPr userDrawn="1"/>
        </p:nvCxnSpPr>
        <p:spPr>
          <a:xfrm>
            <a:off x="0" y="663705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9993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penas Conteúdo (Máx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585216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rtlCol="0" anchor="ctr">
            <a:normAutofit/>
          </a:bodyPr>
          <a:lstStyle>
            <a:lvl1pPr>
              <a:defRPr sz="24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7706497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, Conteúdo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0690049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, Conteúdo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1088136"/>
            <a:ext cx="4325112" cy="2459736"/>
          </a:xfrm>
        </p:spPr>
        <p:txBody>
          <a:bodyPr rtlCol="0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4325112" cy="245479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7176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, Conteúdo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088136"/>
            <a:ext cx="4956175" cy="355600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3813048" cy="355701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3561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, Conteúdo 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088136"/>
            <a:ext cx="5681662" cy="4818062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4145582" cy="4638825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242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, Conteúdo 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1088136"/>
            <a:ext cx="6159500" cy="5390822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4142232" cy="4940661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125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, Conteúdo 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41C2A03E-063B-0399-48E7-04FD456A6A93}"/>
              </a:ext>
            </a:extLst>
          </p:cNvPr>
          <p:cNvCxnSpPr>
            <a:cxnSpLocks/>
          </p:cNvCxnSpPr>
          <p:nvPr/>
        </p:nvCxnSpPr>
        <p:spPr>
          <a:xfrm>
            <a:off x="0" y="663705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2A87C6C2-2F35-2349-7733-859C0E7DDAFC}"/>
              </a:ext>
            </a:extLst>
          </p:cNvPr>
          <p:cNvCxnSpPr>
            <a:cxnSpLocks/>
          </p:cNvCxnSpPr>
          <p:nvPr userDrawn="1"/>
        </p:nvCxnSpPr>
        <p:spPr>
          <a:xfrm>
            <a:off x="0" y="663705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019040" y="548640"/>
            <a:ext cx="6959600" cy="580644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48640"/>
            <a:ext cx="3494314" cy="5719639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7843722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 do Conteúdo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090940" y="6389688"/>
            <a:ext cx="3474720" cy="365125"/>
          </a:xfrm>
        </p:spPr>
        <p:txBody>
          <a:bodyPr rtlCol="0"/>
          <a:lstStyle/>
          <a:p>
            <a:pPr rtl="0"/>
            <a:r>
              <a:rPr lang="pt-br"/>
              <a:t>Exemplo de Texto de Rodapé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B4877F01-A929-FA99-96D9-80A84DCCBBC1}"/>
              </a:ext>
            </a:extLst>
          </p:cNvPr>
          <p:cNvCxnSpPr>
            <a:cxnSpLocks/>
          </p:cNvCxnSpPr>
          <p:nvPr/>
        </p:nvCxnSpPr>
        <p:spPr>
          <a:xfrm>
            <a:off x="11387805" y="645776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383064DD-D4BF-D92B-903A-E30DDDC7B895}"/>
              </a:ext>
            </a:extLst>
          </p:cNvPr>
          <p:cNvCxnSpPr>
            <a:cxnSpLocks/>
          </p:cNvCxnSpPr>
          <p:nvPr userDrawn="1"/>
        </p:nvCxnSpPr>
        <p:spPr>
          <a:xfrm>
            <a:off x="11387805" y="645776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80000"/>
            </a:blip>
            <a:srcRect/>
            <a:stretch>
              <a:fillRect r="-410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12080" y="1828800"/>
            <a:ext cx="6071616" cy="4489704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0" y="548640"/>
            <a:ext cx="6093225" cy="1143000"/>
          </a:xfrm>
        </p:spPr>
        <p:txBody>
          <a:bodyPr rtlCol="0" anchor="t" anchorCtr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6797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 do Conteúdo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Data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088136" y="6389688"/>
            <a:ext cx="914400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  <a:endParaRPr lang="en-US" dirty="0"/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 rtlCol="0"/>
          <a:lstStyle/>
          <a:p>
            <a:pPr rtl="0"/>
            <a:r>
              <a:rPr lang="pt-br"/>
              <a:t>Exemplo de Texto de Rodapé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51DA2515-5AEE-9413-3515-A00204840354}"/>
              </a:ext>
            </a:extLst>
          </p:cNvPr>
          <p:cNvCxnSpPr>
            <a:cxnSpLocks/>
          </p:cNvCxnSpPr>
          <p:nvPr/>
        </p:nvCxnSpPr>
        <p:spPr>
          <a:xfrm>
            <a:off x="0" y="645776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8D70FDFA-4030-887C-559C-1FADB47BC66E}"/>
              </a:ext>
            </a:extLst>
          </p:cNvPr>
          <p:cNvCxnSpPr>
            <a:cxnSpLocks/>
          </p:cNvCxnSpPr>
          <p:nvPr userDrawn="1"/>
        </p:nvCxnSpPr>
        <p:spPr>
          <a:xfrm>
            <a:off x="0" y="645776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>
            <a:blip r:embed="rId2">
              <a:alphaModFix amt="80000"/>
            </a:blip>
            <a:stretch>
              <a:fillRect l="133" r="2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88136" y="1828800"/>
            <a:ext cx="6035040" cy="4489704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48640"/>
            <a:ext cx="6035040" cy="1143000"/>
          </a:xfrm>
        </p:spPr>
        <p:txBody>
          <a:bodyPr rtlCol="0" anchor="t" anchorCtr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479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do Slide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9576" y="5340096"/>
            <a:ext cx="9930384" cy="566928"/>
          </a:xfrm>
        </p:spPr>
        <p:txBody>
          <a:bodyPr rtlCol="0" anchor="b" anchorCtr="0">
            <a:normAutofit/>
          </a:bodyPr>
          <a:lstStyle>
            <a:lvl1pPr marL="0" indent="0" algn="r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88136"/>
            <a:ext cx="10058400" cy="4023360"/>
          </a:xfrm>
        </p:spPr>
        <p:txBody>
          <a:bodyPr rtlCol="0" anchor="t">
            <a:noAutofit/>
          </a:bodyPr>
          <a:lstStyle>
            <a:lvl1pPr algn="l">
              <a:defRPr sz="8000" cap="all" baseline="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923612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 do Conteúdo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090940" y="6389688"/>
            <a:ext cx="2651760" cy="365125"/>
          </a:xfrm>
        </p:spPr>
        <p:txBody>
          <a:bodyPr rtlCol="0"/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434EC6C7-7368-6B1B-8B75-3564428D23D7}"/>
              </a:ext>
            </a:extLst>
          </p:cNvPr>
          <p:cNvCxnSpPr>
            <a:cxnSpLocks/>
          </p:cNvCxnSpPr>
          <p:nvPr/>
        </p:nvCxnSpPr>
        <p:spPr>
          <a:xfrm>
            <a:off x="11387805" y="645776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142DC77-D245-134E-AF98-C98164AD00C5}"/>
              </a:ext>
            </a:extLst>
          </p:cNvPr>
          <p:cNvCxnSpPr>
            <a:cxnSpLocks/>
          </p:cNvCxnSpPr>
          <p:nvPr userDrawn="1"/>
        </p:nvCxnSpPr>
        <p:spPr>
          <a:xfrm>
            <a:off x="11387805" y="645776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>
            <a:blip r:embed="rId2">
              <a:alphaModFix amt="80000"/>
            </a:blip>
            <a:stretch>
              <a:fillRect l="-20038" r="-15212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80560" y="1554480"/>
            <a:ext cx="6858000" cy="484632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0" y="548640"/>
            <a:ext cx="6858000" cy="932688"/>
          </a:xfrm>
        </p:spPr>
        <p:txBody>
          <a:bodyPr rtlCol="0" anchor="t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7373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 do Conteúdo 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088136" y="6391656"/>
            <a:ext cx="2743200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 rtlCol="0"/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27C2C824-3E44-D93C-CE0D-441A10DAB07F}"/>
              </a:ext>
            </a:extLst>
          </p:cNvPr>
          <p:cNvCxnSpPr>
            <a:cxnSpLocks/>
          </p:cNvCxnSpPr>
          <p:nvPr/>
        </p:nvCxnSpPr>
        <p:spPr>
          <a:xfrm>
            <a:off x="0" y="645776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>
            <a:blip r:embed="rId2">
              <a:alphaModFix amt="80000"/>
            </a:blip>
            <a:stretch>
              <a:fillRect l="-20038" r="-15212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88136" y="1554480"/>
            <a:ext cx="6400800" cy="475488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48640"/>
            <a:ext cx="6400800" cy="932688"/>
          </a:xfrm>
        </p:spPr>
        <p:txBody>
          <a:bodyPr rtlCol="0" anchor="t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3194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 do Conteúdo 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70E05320-D280-0DDC-5A3D-55FA53CC9690}"/>
              </a:ext>
            </a:extLst>
          </p:cNvPr>
          <p:cNvCxnSpPr>
            <a:cxnSpLocks/>
          </p:cNvCxnSpPr>
          <p:nvPr userDrawn="1"/>
        </p:nvCxnSpPr>
        <p:spPr>
          <a:xfrm>
            <a:off x="11387805" y="701041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>
            <a:blip r:embed="rId2">
              <a:alphaModFix amt="80000"/>
            </a:blip>
            <a:stretch>
              <a:fillRect r="-206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0" y="2212975"/>
            <a:ext cx="4362450" cy="409575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0" y="584339"/>
            <a:ext cx="4297680" cy="1527048"/>
          </a:xfrm>
        </p:spPr>
        <p:txBody>
          <a:bodyPr rtlCol="0" anchor="t" anchorCtr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112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 de Conteúd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8136" y="6453002"/>
            <a:ext cx="1005840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/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364F26EF-3B60-EBB9-D4CC-E416D4E0BCCE}"/>
              </a:ext>
            </a:extLst>
          </p:cNvPr>
          <p:cNvCxnSpPr>
            <a:cxnSpLocks/>
          </p:cNvCxnSpPr>
          <p:nvPr userDrawn="1"/>
        </p:nvCxnSpPr>
        <p:spPr>
          <a:xfrm>
            <a:off x="0" y="645776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>
            <a:blip r:embed="rId2">
              <a:alphaModFix amt="80000"/>
            </a:blip>
            <a:stretch>
              <a:fillRect l="-194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88136" y="2212975"/>
            <a:ext cx="4360863" cy="409575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48640"/>
            <a:ext cx="4361688" cy="1527048"/>
          </a:xfrm>
        </p:spPr>
        <p:txBody>
          <a:bodyPr rtlCol="0" anchor="t" anchorCtr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5259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 do Conteúdo 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63FFF24A-6C99-5C52-1A9E-398DAAC8D627}"/>
              </a:ext>
            </a:extLst>
          </p:cNvPr>
          <p:cNvCxnSpPr>
            <a:cxnSpLocks/>
          </p:cNvCxnSpPr>
          <p:nvPr/>
        </p:nvCxnSpPr>
        <p:spPr>
          <a:xfrm>
            <a:off x="11387805" y="457200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>
            <a:blip r:embed="rId2">
              <a:alphaModFix amt="80000"/>
            </a:blip>
            <a:stretch>
              <a:fillRect r="-428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rtlCol="0" anchor="b">
            <a:noAutofit/>
          </a:bodyPr>
          <a:lstStyle>
            <a:lvl1pPr>
              <a:defRPr sz="32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9295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 do Conteúdo 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8136" y="6453002"/>
            <a:ext cx="1005840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E9BE6C7B-B23D-94FE-E3F3-A80680127208}"/>
              </a:ext>
            </a:extLst>
          </p:cNvPr>
          <p:cNvCxnSpPr>
            <a:cxnSpLocks/>
          </p:cNvCxnSpPr>
          <p:nvPr/>
        </p:nvCxnSpPr>
        <p:spPr>
          <a:xfrm>
            <a:off x="0" y="457200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>
            <a:blip r:embed="rId2">
              <a:alphaModFix amt="80000"/>
            </a:blip>
            <a:stretch>
              <a:fillRect l="-20038" r="-15212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88136" y="1380744"/>
            <a:ext cx="4572000" cy="498348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320040"/>
            <a:ext cx="4572000" cy="932688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830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 de Conteúd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 rtlCol="0"/>
          <a:lstStyle/>
          <a:p>
            <a:pPr rtl="0"/>
            <a:r>
              <a:rPr lang="pt-br"/>
              <a:t>Exemplo de Texto de Rodapé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891524CB-0A95-ECE6-FDBD-92F5801F67AF}"/>
              </a:ext>
            </a:extLst>
          </p:cNvPr>
          <p:cNvCxnSpPr>
            <a:cxnSpLocks/>
          </p:cNvCxnSpPr>
          <p:nvPr userDrawn="1"/>
        </p:nvCxnSpPr>
        <p:spPr>
          <a:xfrm>
            <a:off x="11387805" y="645776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>
            <a:blip r:embed="rId2">
              <a:alphaModFix amt="80000"/>
            </a:blip>
            <a:stretch>
              <a:fillRect l="2" r="-671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rtlCol="0" anchor="t" anchorCtr="0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7530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 do Conteúdo 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8136" y="6453002"/>
            <a:ext cx="731520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74520" y="6455664"/>
            <a:ext cx="18288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pt-br"/>
              <a:t>Exemplo 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38034AC6-D67E-1CDF-7062-5AA25E8DE089}"/>
              </a:ext>
            </a:extLst>
          </p:cNvPr>
          <p:cNvCxnSpPr>
            <a:cxnSpLocks/>
          </p:cNvCxnSpPr>
          <p:nvPr/>
        </p:nvCxnSpPr>
        <p:spPr>
          <a:xfrm>
            <a:off x="0" y="649224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>
            <a:blip r:embed="rId2">
              <a:alphaModFix amt="80000"/>
            </a:blip>
            <a:stretch>
              <a:fillRect l="-202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88136" y="2212975"/>
            <a:ext cx="3401568" cy="409575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83413"/>
            <a:ext cx="3401568" cy="1527048"/>
          </a:xfrm>
        </p:spPr>
        <p:txBody>
          <a:bodyPr rtlCol="0" anchor="t" anchorCtr="0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5923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 de Conteúd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 rtlCol="0"/>
          <a:lstStyle/>
          <a:p>
            <a:pPr rtl="0"/>
            <a:r>
              <a:rPr lang="pt-br"/>
              <a:t>Exemplo 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570668EC-7C4A-E2C9-9B4E-461B96635B0F}"/>
              </a:ext>
            </a:extLst>
          </p:cNvPr>
          <p:cNvCxnSpPr>
            <a:cxnSpLocks/>
          </p:cNvCxnSpPr>
          <p:nvPr/>
        </p:nvCxnSpPr>
        <p:spPr>
          <a:xfrm>
            <a:off x="11387805" y="1195868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>
            <a:blip r:embed="rId2">
              <a:alphaModFix amt="80000"/>
            </a:blip>
            <a:stretch>
              <a:fillRect l="2" r="-671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8160" y="3099816"/>
            <a:ext cx="3200400" cy="295351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0" y="1078992"/>
            <a:ext cx="3200400" cy="1942773"/>
          </a:xfrm>
        </p:spPr>
        <p:txBody>
          <a:bodyPr rtlCol="0" anchor="t" anchorCtr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89788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 de Conteúd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 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66308D8B-26D8-742E-6485-0E6D1184D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107705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>
            <a:blip r:embed="rId2">
              <a:alphaModFix amt="80000"/>
            </a:blip>
            <a:stretch>
              <a:fillRect l="2" r="-671"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012268"/>
            <a:ext cx="3739896" cy="1390330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87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do Slide 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2ABAD28B-DD56-4B56-883A-96608C765E28}" type="datetimeFigureOut">
              <a:rPr lang="en-US" smtClean="0"/>
              <a:pPr rtl="0"/>
              <a:t>1/14/2026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7DF5BAF5-ABAB-4575-8E56-D109A3D17F9F}" type="slidenum">
              <a:rPr lang="en-US" smtClean="0"/>
              <a:pPr rtl="0"/>
              <a:t>‹nº›</a:t>
            </a:fld>
            <a:endParaRPr lang="en-US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56DF8F99-9559-4D6A-CBFA-042739C3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387805" y="5749927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C64158DF-756B-260C-69DA-D76C163B7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387805" y="5749927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9576" y="5340096"/>
            <a:ext cx="9930384" cy="566928"/>
          </a:xfrm>
        </p:spPr>
        <p:txBody>
          <a:bodyPr rtlCol="0" anchor="b" anchorCtr="0">
            <a:normAutofit/>
          </a:bodyPr>
          <a:lstStyle>
            <a:lvl1pPr marL="0" indent="0" algn="r">
              <a:lnSpc>
                <a:spcPct val="12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" y="64008"/>
            <a:ext cx="12015216" cy="5120640"/>
          </a:xfrm>
        </p:spPr>
        <p:txBody>
          <a:bodyPr rtlCol="0" anchor="t">
            <a:noAutofit/>
          </a:bodyPr>
          <a:lstStyle>
            <a:lvl1pPr algn="l">
              <a:defRPr sz="115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742861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 de Conteúd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 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69AA66C5-FE79-8172-5991-B9E2580EA4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4254781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14800" y="4162318"/>
            <a:ext cx="7772400" cy="2240280"/>
          </a:xfrm>
        </p:spPr>
        <p:txBody>
          <a:bodyPr rtlCol="0"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4162318"/>
            <a:ext cx="2953618" cy="1892808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8712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 de Conteúd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1088136"/>
            <a:ext cx="7772400" cy="1892808"/>
          </a:xfrm>
        </p:spPr>
        <p:txBody>
          <a:bodyPr rtlCol="0"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2953618" cy="1892808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7364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 de Conteúd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40241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 de Conteúd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9489BE89-EA6C-3872-3192-502F1D8DD3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49224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88136" y="2290890"/>
            <a:ext cx="4672584" cy="4041648"/>
          </a:xfr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48639"/>
            <a:ext cx="4672584" cy="145389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5627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to de Conteúd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ACAAA201-D652-2C16-88AF-7DCC4657B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664990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88136" y="2295144"/>
            <a:ext cx="3490176" cy="4041648"/>
          </a:xfr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50217"/>
            <a:ext cx="3657603" cy="1453896"/>
          </a:xfrm>
        </p:spPr>
        <p:txBody>
          <a:bodyPr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5145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úmero Grande 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A84DB20-94E7-1E79-B65B-67C6158DB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387805" y="5715000"/>
            <a:ext cx="804195" cy="0"/>
          </a:xfrm>
          <a:prstGeom prst="line">
            <a:avLst/>
          </a:prstGeom>
          <a:ln w="1206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0820" y="4572000"/>
            <a:ext cx="9930384" cy="1353312"/>
          </a:xfrm>
        </p:spPr>
        <p:txBody>
          <a:bodyPr rtlCol="0" anchor="b" anchorCtr="0">
            <a:normAutofit/>
          </a:bodyPr>
          <a:lstStyle>
            <a:lvl1pPr marL="0" indent="0" algn="r">
              <a:buNone/>
              <a:defRPr sz="280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8136" y="64008"/>
            <a:ext cx="10003068" cy="4334256"/>
          </a:xfrm>
        </p:spPr>
        <p:txBody>
          <a:bodyPr rtlCol="0" anchor="b" anchorCtr="0">
            <a:normAutofit/>
          </a:bodyPr>
          <a:lstStyle>
            <a:lvl1pPr algn="r">
              <a:defRPr sz="232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2448482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úmero Grande 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rtlCol="0"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610666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úmero Grande 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8136" y="603504"/>
            <a:ext cx="10015728" cy="3694176"/>
          </a:xfrm>
        </p:spPr>
        <p:txBody>
          <a:bodyPr rtlCol="0" anchor="b" anchorCtr="0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##%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297680"/>
            <a:ext cx="7525512" cy="1545336"/>
          </a:xfrm>
        </p:spPr>
        <p:txBody>
          <a:bodyPr rtlCol="0" anchor="b" anchorCtr="0">
            <a:normAutofit/>
          </a:bodyPr>
          <a:lstStyle>
            <a:lvl1pPr marL="0" indent="0" algn="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de subtítulo Mestre</a:t>
            </a:r>
            <a:endParaRPr lang="en-US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9F3356AB-92B4-2E32-E065-92ED999EF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1468240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500F42ED-4F52-64D0-427B-A8B5EA4A6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468240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256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monstra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 Texto de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56C8E310-975A-20DE-3DE1-1E3550B37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828332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088136" y="603504"/>
            <a:ext cx="8266176" cy="5605272"/>
          </a:xfrm>
        </p:spPr>
        <p:txBody>
          <a:bodyPr rtlCol="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sz="4800" b="1" cap="all" baseline="0"/>
            </a:lvl1pPr>
            <a:lvl2pPr marL="228600" indent="0">
              <a:lnSpc>
                <a:spcPct val="100000"/>
              </a:lnSpc>
              <a:buNone/>
              <a:defRPr sz="4400" b="1" cap="all" baseline="0"/>
            </a:lvl2pPr>
            <a:lvl3pPr marL="457200" indent="0">
              <a:lnSpc>
                <a:spcPct val="100000"/>
              </a:lnSpc>
              <a:buNone/>
              <a:defRPr sz="4000" b="1" cap="all" baseline="0"/>
            </a:lvl3pPr>
            <a:lvl4pPr marL="685800" indent="0">
              <a:lnSpc>
                <a:spcPct val="100000"/>
              </a:lnSpc>
              <a:buNone/>
              <a:defRPr sz="3600" b="1" cap="all" baseline="0"/>
            </a:lvl4pPr>
            <a:lvl5pPr marL="914400" indent="0">
              <a:lnSpc>
                <a:spcPct val="100000"/>
              </a:lnSpc>
              <a:buNone/>
              <a:defRPr sz="3200" b="1" cap="all" baseline="0"/>
            </a:lvl5pPr>
          </a:lstStyle>
          <a:p>
            <a:pPr lvl="0" rtl="0"/>
            <a:r>
              <a:rPr lang="pt-br"/>
              <a:t>Clique para editar a Instrução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 rtlCol="0"/>
          <a:lstStyle/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0686434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monstrativo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 Texto de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311BEEA6-BB3D-6FE2-25CB-47F170CF0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107705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088136" y="1160799"/>
            <a:ext cx="8266176" cy="4142232"/>
          </a:xfrm>
        </p:spPr>
        <p:txBody>
          <a:bodyPr rtlCol="0" anchor="b">
            <a:noAutofit/>
          </a:bodyPr>
          <a:lstStyle>
            <a:lvl1pPr marL="0" indent="0">
              <a:lnSpc>
                <a:spcPct val="100000"/>
              </a:lnSpc>
              <a:buNone/>
              <a:defRPr sz="48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3600" b="1"/>
            </a:lvl3pPr>
            <a:lvl4pPr marL="685800" indent="0">
              <a:lnSpc>
                <a:spcPct val="100000"/>
              </a:lnSpc>
              <a:buNone/>
              <a:defRPr sz="3200" b="1"/>
            </a:lvl4pPr>
            <a:lvl5pPr marL="914400" indent="0">
              <a:lnSpc>
                <a:spcPct val="100000"/>
              </a:lnSpc>
              <a:buNone/>
              <a:defRPr sz="2800" b="1"/>
            </a:lvl5pPr>
          </a:lstStyle>
          <a:p>
            <a:pPr lvl="0" rtl="0"/>
            <a:r>
              <a:rPr lang="pt-br"/>
              <a:t>Clique para editar a Instrução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 rtlCol="0"/>
          <a:lstStyle/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593343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5134829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nstrativo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088136" y="914400"/>
            <a:ext cx="9418320" cy="5070068"/>
          </a:xfrm>
        </p:spPr>
        <p:txBody>
          <a:bodyPr rtlCol="0" anchor="t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 rtl="0"/>
            <a:r>
              <a:rPr lang="pt-br"/>
              <a:t>Clique para editar a Instrução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 rtlCol="0"/>
          <a:lstStyle/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4807616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itação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52949BEA-90AC-BE5F-28A7-80D65BD19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387805" y="5715292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20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Autor da Citação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rtlCol="0" anchor="ctr">
            <a:normAutofit/>
          </a:bodyPr>
          <a:lstStyle>
            <a:lvl1pPr algn="l">
              <a:lnSpc>
                <a:spcPct val="100000"/>
              </a:lnSpc>
              <a:defRPr sz="5400" b="1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editar a Citação</a:t>
            </a:r>
          </a:p>
        </p:txBody>
      </p:sp>
    </p:spTree>
    <p:extLst>
      <p:ext uri="{BB962C8B-B14F-4D97-AF65-F5344CB8AC3E}">
        <p14:creationId xmlns:p14="http://schemas.microsoft.com/office/powerpoint/2010/main" val="21064856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 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Autor da Citação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rtlCol="0" anchor="t" anchorCtr="0">
            <a:normAutofit/>
          </a:bodyPr>
          <a:lstStyle>
            <a:lvl1pPr algn="l">
              <a:lnSpc>
                <a:spcPct val="100000"/>
              </a:lnSpc>
              <a:defRPr sz="4800" b="1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editar a Citação</a:t>
            </a:r>
          </a:p>
        </p:txBody>
      </p:sp>
    </p:spTree>
    <p:extLst>
      <p:ext uri="{BB962C8B-B14F-4D97-AF65-F5344CB8AC3E}">
        <p14:creationId xmlns:p14="http://schemas.microsoft.com/office/powerpoint/2010/main" val="21141949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 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29F8509F-2652-8D73-2320-6F2440E44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387805" y="5726865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6568" y="5431536"/>
            <a:ext cx="9198864" cy="466344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20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Autor da Citação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6568" y="1188720"/>
            <a:ext cx="9198864" cy="3291840"/>
          </a:xfrm>
        </p:spPr>
        <p:txBody>
          <a:bodyPr rtlCol="0" anchor="ctr" anchorCtr="0">
            <a:normAutofit/>
          </a:bodyPr>
          <a:lstStyle>
            <a:lvl1pPr algn="ctr">
              <a:lnSpc>
                <a:spcPct val="100000"/>
              </a:lnSpc>
              <a:defRPr sz="4800" b="1" cap="all" baseline="0"/>
            </a:lvl1pPr>
          </a:lstStyle>
          <a:p>
            <a:pPr rtl="0"/>
            <a:r>
              <a:rPr lang="pt-br"/>
              <a:t>Clique para editar a Citação</a:t>
            </a:r>
          </a:p>
        </p:txBody>
      </p:sp>
    </p:spTree>
    <p:extLst>
      <p:ext uri="{BB962C8B-B14F-4D97-AF65-F5344CB8AC3E}">
        <p14:creationId xmlns:p14="http://schemas.microsoft.com/office/powerpoint/2010/main" val="1670115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 3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88136" y="5669280"/>
            <a:ext cx="8961120" cy="46634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2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Autor da Citação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8136" y="1088136"/>
            <a:ext cx="8961120" cy="3169920"/>
          </a:xfrm>
        </p:spPr>
        <p:txBody>
          <a:bodyPr rtlCol="0" anchor="t" anchorCtr="0">
            <a:normAutofit/>
          </a:bodyPr>
          <a:lstStyle>
            <a:lvl1pPr algn="l">
              <a:lnSpc>
                <a:spcPct val="100000"/>
              </a:lnSpc>
              <a:defRPr sz="4800" b="1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para editar a Citação</a:t>
            </a:r>
          </a:p>
        </p:txBody>
      </p:sp>
    </p:spTree>
    <p:extLst>
      <p:ext uri="{BB962C8B-B14F-4D97-AF65-F5344CB8AC3E}">
        <p14:creationId xmlns:p14="http://schemas.microsoft.com/office/powerpoint/2010/main" val="859749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rtlCol="0" anchor="t">
            <a:noAutofit/>
          </a:bodyPr>
          <a:lstStyle>
            <a:lvl1pPr>
              <a:defRPr sz="4000" cap="none" baseline="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2301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rtlCol="0" anchor="t">
            <a:noAutofit/>
          </a:bodyPr>
          <a:lstStyle>
            <a:lvl1pPr>
              <a:defRPr sz="4000" cap="none" baseline="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2733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64384535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1088136"/>
            <a:ext cx="6440258" cy="5220588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8136" y="2845641"/>
            <a:ext cx="3595634" cy="3458743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3595634" cy="1757505"/>
          </a:xfrm>
        </p:spPr>
        <p:txBody>
          <a:bodyPr rtlCol="0" anchor="t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61571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1088136"/>
            <a:ext cx="6519080" cy="5248655"/>
          </a:xfr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8136" y="3300449"/>
            <a:ext cx="3585586" cy="2960326"/>
          </a:xfrm>
        </p:spPr>
        <p:txBody>
          <a:bodyPr rtlCol="0"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3595634" cy="2212313"/>
          </a:xfrm>
        </p:spPr>
        <p:txBody>
          <a:bodyPr rtlCol="0" anchor="t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643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rtlCol="0" anchor="t">
            <a:normAutofit/>
          </a:bodyPr>
          <a:lstStyle>
            <a:lvl1pPr>
              <a:defRPr sz="4000" cap="all" baseline="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69077873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88136" y="2743200"/>
            <a:ext cx="10015728" cy="2743200"/>
          </a:xfrm>
        </p:spPr>
        <p:txBody>
          <a:bodyPr rtlCol="0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7342307" cy="1133856"/>
          </a:xfrm>
        </p:spPr>
        <p:txBody>
          <a:bodyPr rtlCol="0" anchor="t" anchorCtr="0">
            <a:noAutofit/>
          </a:bodyPr>
          <a:lstStyle>
            <a:lvl1pPr>
              <a:defRPr sz="6000" cap="all" baseline="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334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ão 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24/02/2025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Exemplo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88136" y="3383280"/>
            <a:ext cx="8430639" cy="1279615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8430767" cy="1842020"/>
          </a:xfrm>
        </p:spPr>
        <p:txBody>
          <a:bodyPr rtlCol="0" anchor="t" anchorCtr="0">
            <a:noAutofit/>
          </a:bodyPr>
          <a:lstStyle>
            <a:lvl1pPr>
              <a:defRPr sz="6000" cap="all" baseline="0"/>
            </a:lvl1pPr>
          </a:lstStyle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101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 rtlCol="0"/>
          <a:lstStyle/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474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 rtlCol="0"/>
          <a:lstStyle/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881655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 rtlCol="0"/>
          <a:lstStyle/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079532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cap="all" baseline="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787476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3D8F5E9F-8F61-B124-73DA-520132A33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1205868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pPr rtl="0"/>
            <a:fld id="{2ABAD28B-DD56-4B56-883A-96608C765E28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pPr rtl="0"/>
            <a:fld id="{7DF5BAF5-ABAB-4575-8E56-D109A3D17F9F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886F9819-4359-CBB9-DECC-CB141827F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205868"/>
            <a:ext cx="804195" cy="0"/>
          </a:xfrm>
          <a:prstGeom prst="line">
            <a:avLst/>
          </a:prstGeom>
          <a:ln w="1206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86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  <p:sldLayoutId id="2147483743" r:id="rId18"/>
    <p:sldLayoutId id="2147483788" r:id="rId19"/>
    <p:sldLayoutId id="2147483744" r:id="rId20"/>
    <p:sldLayoutId id="2147483745" r:id="rId21"/>
    <p:sldLayoutId id="2147483746" r:id="rId22"/>
    <p:sldLayoutId id="2147483747" r:id="rId23"/>
    <p:sldLayoutId id="2147483748" r:id="rId24"/>
    <p:sldLayoutId id="2147483749" r:id="rId25"/>
    <p:sldLayoutId id="2147483750" r:id="rId26"/>
    <p:sldLayoutId id="2147483751" r:id="rId27"/>
    <p:sldLayoutId id="2147483752" r:id="rId28"/>
    <p:sldLayoutId id="2147483753" r:id="rId29"/>
    <p:sldLayoutId id="2147483754" r:id="rId30"/>
    <p:sldLayoutId id="2147483755" r:id="rId31"/>
    <p:sldLayoutId id="2147483756" r:id="rId32"/>
    <p:sldLayoutId id="2147483757" r:id="rId33"/>
    <p:sldLayoutId id="2147483758" r:id="rId34"/>
    <p:sldLayoutId id="2147483759" r:id="rId35"/>
    <p:sldLayoutId id="2147483760" r:id="rId36"/>
    <p:sldLayoutId id="2147483761" r:id="rId37"/>
    <p:sldLayoutId id="2147483762" r:id="rId38"/>
    <p:sldLayoutId id="2147483763" r:id="rId39"/>
    <p:sldLayoutId id="2147483764" r:id="rId40"/>
    <p:sldLayoutId id="2147483765" r:id="rId41"/>
    <p:sldLayoutId id="2147483766" r:id="rId42"/>
    <p:sldLayoutId id="2147483767" r:id="rId43"/>
    <p:sldLayoutId id="2147483768" r:id="rId44"/>
    <p:sldLayoutId id="2147483769" r:id="rId45"/>
    <p:sldLayoutId id="2147483770" r:id="rId46"/>
    <p:sldLayoutId id="2147483771" r:id="rId47"/>
    <p:sldLayoutId id="2147483772" r:id="rId48"/>
    <p:sldLayoutId id="2147483773" r:id="rId49"/>
    <p:sldLayoutId id="2147483774" r:id="rId50"/>
    <p:sldLayoutId id="2147483775" r:id="rId51"/>
    <p:sldLayoutId id="2147483776" r:id="rId52"/>
    <p:sldLayoutId id="2147483777" r:id="rId53"/>
    <p:sldLayoutId id="2147483778" r:id="rId54"/>
    <p:sldLayoutId id="2147483780" r:id="rId55"/>
    <p:sldLayoutId id="2147483781" r:id="rId56"/>
    <p:sldLayoutId id="2147483782" r:id="rId57"/>
    <p:sldLayoutId id="2147483783" r:id="rId58"/>
    <p:sldLayoutId id="2147483784" r:id="rId59"/>
    <p:sldLayoutId id="2147483785" r:id="rId60"/>
    <p:sldLayoutId id="2147483786" r:id="rId61"/>
    <p:sldLayoutId id="2147483787" r:id="rId6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pos="744">
          <p15:clr>
            <a:srgbClr val="F26B43"/>
          </p15:clr>
        </p15:guide>
        <p15:guide id="6" pos="360">
          <p15:clr>
            <a:srgbClr val="F26B43"/>
          </p15:clr>
        </p15:guide>
        <p15:guide id="8" pos="6936">
          <p15:clr>
            <a:srgbClr val="F26B43"/>
          </p15:clr>
        </p15:guide>
        <p15:guide id="10" orient="horz" pos="720">
          <p15:clr>
            <a:srgbClr val="F26B43"/>
          </p15:clr>
        </p15:guide>
        <p15:guide id="14" pos="6528">
          <p15:clr>
            <a:srgbClr val="F26B43"/>
          </p15:clr>
        </p15:guide>
        <p15:guide id="22" orient="horz" pos="3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8D7F394-4068-1467-1477-CD040950B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754880"/>
            <a:ext cx="6655522" cy="1545336"/>
          </a:xfrm>
        </p:spPr>
        <p:txBody>
          <a:bodyPr anchor="b">
            <a:normAutofit/>
          </a:bodyPr>
          <a:lstStyle/>
          <a:p>
            <a:r>
              <a:rPr lang="en-US"/>
              <a:t>Princípios fundamentais que orientam nossas ações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386572-8727-7F1B-F2C9-BFD3BA0D9D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88136"/>
            <a:ext cx="7478991" cy="3635797"/>
          </a:xfrm>
        </p:spPr>
        <p:txBody>
          <a:bodyPr anchor="t">
            <a:normAutofit/>
          </a:bodyPr>
          <a:lstStyle/>
          <a:p>
            <a:r>
              <a:rPr lang="en-US"/>
              <a:t>Ética e Moral</a:t>
            </a:r>
          </a:p>
        </p:txBody>
      </p:sp>
    </p:spTree>
    <p:extLst>
      <p:ext uri="{BB962C8B-B14F-4D97-AF65-F5344CB8AC3E}">
        <p14:creationId xmlns:p14="http://schemas.microsoft.com/office/powerpoint/2010/main" val="381359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1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2" grpId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5663FD-95DA-C646-668E-D4DBAC242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</p:spPr>
        <p:txBody>
          <a:bodyPr anchor="t">
            <a:normAutofit/>
          </a:bodyPr>
          <a:lstStyle/>
          <a:p>
            <a:r>
              <a:rPr lang="en-US"/>
              <a:t>Aviso de Transparência</a:t>
            </a:r>
          </a:p>
        </p:txBody>
      </p:sp>
    </p:spTree>
    <p:extLst>
      <p:ext uri="{BB962C8B-B14F-4D97-AF65-F5344CB8AC3E}">
        <p14:creationId xmlns:p14="http://schemas.microsoft.com/office/powerpoint/2010/main" val="6560708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IA Inteligência artificial abstração rede neural tecnologia futura internet das coisas, big data">
            <a:extLst>
              <a:ext uri="{FF2B5EF4-FFF2-40B4-BE49-F238E27FC236}">
                <a16:creationId xmlns:a16="http://schemas.microsoft.com/office/drawing/2014/main" id="{86D2D370-CA16-47B9-93B8-F7F9E8E0E64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2861" r="23806"/>
          <a:stretch>
            <a:fillRect/>
          </a:stretch>
        </p:blipFill>
        <p:spPr>
          <a:xfrm>
            <a:off x="7315200" y="10"/>
            <a:ext cx="4876800" cy="685799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FF9F6-95CE-A40C-A044-C7B07EC9C22C}"/>
              </a:ext>
            </a:extLst>
          </p:cNvPr>
          <p:cNvSpPr>
            <a:spLocks noGrp="1"/>
          </p:cNvSpPr>
          <p:nvPr>
            <p:ph sz="quarter" idx="13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1088136" y="2651760"/>
            <a:ext cx="5749392" cy="3694176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Apoio da IA na Apresentação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A Inteligência Artificial foi usada para otimizar e organizar o conteúdo desta apresentação, garantindo eficiência.</a:t>
            </a:r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Revisão Pedagógica Humana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Todo o material foi revisado por um professor para garantir qualidade pedagógica e adequação do conteúdo.</a:t>
            </a:r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Compromisso Ético e Transparência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O uso da IA é transparente, refletindo um compromisso ético e responsável na criação de recursos didáticos.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AB96D02-277A-AE03-6C4F-4A77E373D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5749392" cy="1554480"/>
          </a:xfrm>
        </p:spPr>
        <p:txBody>
          <a:bodyPr anchor="t">
            <a:normAutofit/>
          </a:bodyPr>
          <a:lstStyle/>
          <a:p>
            <a:r>
              <a:rPr lang="en-US"/>
              <a:t>Uso de Inteligência Artificial</a:t>
            </a:r>
          </a:p>
        </p:txBody>
      </p:sp>
    </p:spTree>
    <p:extLst>
      <p:ext uri="{BB962C8B-B14F-4D97-AF65-F5344CB8AC3E}">
        <p14:creationId xmlns:p14="http://schemas.microsoft.com/office/powerpoint/2010/main" val="13251950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05503-96E8-22AA-DC17-972398AF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</p:spPr>
        <p:txBody>
          <a:bodyPr anchor="t">
            <a:normAutofit/>
          </a:bodyPr>
          <a:lstStyle/>
          <a:p>
            <a:r>
              <a:rPr lang="en-US"/>
              <a:t>Introdução à Ética e Moral</a:t>
            </a:r>
          </a:p>
        </p:txBody>
      </p:sp>
    </p:spTree>
    <p:extLst>
      <p:ext uri="{BB962C8B-B14F-4D97-AF65-F5344CB8AC3E}">
        <p14:creationId xmlns:p14="http://schemas.microsoft.com/office/powerpoint/2010/main" val="42161462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Imagem conceitual para ilustrar o equilíbrio entre fé e poupança para aposentadoria em uma balança equilibrada. Fundo branco com sombra refletida em primeiro plano branco. Recortado para regra dos terços e pronto para uso.">
            <a:extLst>
              <a:ext uri="{FF2B5EF4-FFF2-40B4-BE49-F238E27FC236}">
                <a16:creationId xmlns:a16="http://schemas.microsoft.com/office/drawing/2014/main" id="{FDC68ABA-F5D6-4F99-A079-35D06A6DF3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020" r="24192"/>
          <a:stretch>
            <a:fillRect/>
          </a:stretch>
        </p:blipFill>
        <p:spPr>
          <a:xfrm>
            <a:off x="8091732" y="10"/>
            <a:ext cx="4100267" cy="685799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5C9CC-6BFC-821B-BA1B-772784C90E1A}"/>
              </a:ext>
            </a:extLst>
          </p:cNvPr>
          <p:cNvSpPr>
            <a:spLocks noGrp="1"/>
          </p:cNvSpPr>
          <p:nvPr>
            <p:ph sz="quarter" idx="14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1088136" y="1554480"/>
            <a:ext cx="6400800" cy="4754880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Conceitos de Ética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Ética é o estudo dos princípios que definem o que é certo ou errado em diferentes contextos sociais e filosóficos.</a:t>
            </a:r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Definição de Moral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Moral consiste nas regras, costumes e valores aceitos por um grupo e guiam as ações práticas no cotidiano.</a:t>
            </a:r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Importância para a Sociedade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Ética e moral promovem convivência harmoniosa baseada no respeito, justiça e responsabilidade social.</a:t>
            </a:r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Formação do Cidadão Crítico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Compreender ética e moral ajuda a agir com consciência, enfrentando dilemas em tecnologia, política e relações pessoais.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4A7A46-346A-7C80-08EE-5A8B39637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48640"/>
            <a:ext cx="6400800" cy="932688"/>
          </a:xfrm>
        </p:spPr>
        <p:txBody>
          <a:bodyPr anchor="t">
            <a:normAutofit/>
          </a:bodyPr>
          <a:lstStyle/>
          <a:p>
            <a:r>
              <a:rPr lang="en-US"/>
              <a:t>Definições e importância</a:t>
            </a:r>
          </a:p>
        </p:txBody>
      </p:sp>
    </p:spTree>
    <p:extLst>
      <p:ext uri="{BB962C8B-B14F-4D97-AF65-F5344CB8AC3E}">
        <p14:creationId xmlns:p14="http://schemas.microsoft.com/office/powerpoint/2010/main" val="5036805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CB430D-B2B2-C35C-9CF5-288F36DB1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</p:spPr>
        <p:txBody>
          <a:bodyPr anchor="t">
            <a:normAutofit/>
          </a:bodyPr>
          <a:lstStyle/>
          <a:p>
            <a:r>
              <a:rPr lang="en-US"/>
              <a:t>Atividade Interativa</a:t>
            </a:r>
          </a:p>
        </p:txBody>
      </p:sp>
    </p:spTree>
    <p:extLst>
      <p:ext uri="{BB962C8B-B14F-4D97-AF65-F5344CB8AC3E}">
        <p14:creationId xmlns:p14="http://schemas.microsoft.com/office/powerpoint/2010/main" val="26382809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0CDE23-FA9A-BAA0-4E1F-9C2B4E3C8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</p:spPr>
        <p:txBody>
          <a:bodyPr anchor="t">
            <a:normAutofit/>
          </a:bodyPr>
          <a:lstStyle/>
          <a:p>
            <a:r>
              <a:rPr lang="en-US"/>
              <a:t>Problemas do Bondinho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05230F8-30CE-4AC2-AB50-BC48BF77145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19690" y="2447778"/>
          <a:ext cx="9659657" cy="3838722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197447">
                  <a:extLst>
                    <a:ext uri="{9D8B030D-6E8A-4147-A177-3AD203B41FA5}">
                      <a16:colId xmlns:a16="http://schemas.microsoft.com/office/drawing/2014/main" val="4090904901"/>
                    </a:ext>
                  </a:extLst>
                </a:gridCol>
                <a:gridCol w="3750461">
                  <a:extLst>
                    <a:ext uri="{9D8B030D-6E8A-4147-A177-3AD203B41FA5}">
                      <a16:colId xmlns:a16="http://schemas.microsoft.com/office/drawing/2014/main" val="2663769715"/>
                    </a:ext>
                  </a:extLst>
                </a:gridCol>
                <a:gridCol w="3711749">
                  <a:extLst>
                    <a:ext uri="{9D8B030D-6E8A-4147-A177-3AD203B41FA5}">
                      <a16:colId xmlns:a16="http://schemas.microsoft.com/office/drawing/2014/main" val="2067993867"/>
                    </a:ext>
                  </a:extLst>
                </a:gridCol>
              </a:tblGrid>
              <a:tr h="7957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300" b="1" cap="all" spc="150">
                          <a:solidFill>
                            <a:schemeClr val="tx1"/>
                          </a:solidFill>
                        </a:rPr>
                        <a:t>Aspecto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300" b="1" cap="all" spc="150">
                          <a:solidFill>
                            <a:schemeClr val="tx1"/>
                          </a:solidFill>
                        </a:rPr>
                        <a:t>Ética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300" b="1" cap="all" spc="150">
                          <a:solidFill>
                            <a:schemeClr val="tx1"/>
                          </a:solidFill>
                        </a:rPr>
                        <a:t>Moral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612492"/>
                  </a:ext>
                </a:extLst>
              </a:tr>
              <a:tr h="10143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Definição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Reflexão filosófica sobre princípios e valores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Conjunto de normas e costumes sociais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219273"/>
                  </a:ext>
                </a:extLst>
              </a:tr>
              <a:tr h="10143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Origem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Universal, busca fundamentos racionais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Cultural, varia conforme sociedade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6371154"/>
                  </a:ext>
                </a:extLst>
              </a:tr>
              <a:tr h="10143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b="1" cap="none" spc="0">
                          <a:solidFill>
                            <a:schemeClr val="tx1"/>
                          </a:solidFill>
                        </a:rPr>
                        <a:t>Aplicação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Teórica, orienta decisões conscientes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Prática, guia comportamentos cotidianos</a:t>
                      </a:r>
                    </a:p>
                  </a:txBody>
                  <a:tcPr marL="196745" marR="196745" marT="196745" marB="19674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959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503518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EFF0CE-E5AB-CA9A-EFA9-02CEA360C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</p:spPr>
        <p:txBody>
          <a:bodyPr anchor="t">
            <a:normAutofit/>
          </a:bodyPr>
          <a:lstStyle/>
          <a:p>
            <a:r>
              <a:rPr lang="en-US"/>
              <a:t>Discussão e Reflexão</a:t>
            </a:r>
          </a:p>
        </p:txBody>
      </p:sp>
    </p:spTree>
    <p:extLst>
      <p:ext uri="{BB962C8B-B14F-4D97-AF65-F5344CB8AC3E}">
        <p14:creationId xmlns:p14="http://schemas.microsoft.com/office/powerpoint/2010/main" val="8771706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elhor equipe de negócios">
            <a:extLst>
              <a:ext uri="{FF2B5EF4-FFF2-40B4-BE49-F238E27FC236}">
                <a16:creationId xmlns:a16="http://schemas.microsoft.com/office/drawing/2014/main" id="{7D22FF87-6B88-4A2E-A705-641B75A36B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782" r="18046" b="-2"/>
          <a:stretch>
            <a:fillRect/>
          </a:stretch>
        </p:blipFill>
        <p:spPr>
          <a:xfrm>
            <a:off x="1088136" y="2290890"/>
            <a:ext cx="4672584" cy="4041648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B8375-039E-17D5-BED9-D952905B9183}"/>
              </a:ext>
            </a:extLst>
          </p:cNvPr>
          <p:cNvSpPr>
            <a:spLocks noGrp="1"/>
          </p:cNvSpPr>
          <p:nvPr>
            <p:ph sz="quarter" idx="14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096000" y="549275"/>
            <a:ext cx="5585925" cy="5783263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Discussão em Grupo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Discussões em grupo aprofundam a compreensão dos conceitos éticos trabalhados na atividade interativa.</a:t>
            </a:r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Questões Norteadoras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Perguntas estimulam análise crítica e reflexão sobre decisões éticas e princípios morais.</a:t>
            </a:r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Desenvolvimento da Empatia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Troca de ideias promove empatia e respeito por opiniões divergentes em dilemas morais.</a:t>
            </a:r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400" b="1"/>
              <a:t>Consolidação do Aprendizado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sz="1400"/>
              <a:t>Refletir sobre dilemas éticos ajuda a entender a aplicação prática da ética no cotidiano.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531FFB-7D8F-F98F-6FE2-7326C29D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548639"/>
            <a:ext cx="4672584" cy="1453896"/>
          </a:xfrm>
        </p:spPr>
        <p:txBody>
          <a:bodyPr anchor="t">
            <a:normAutofit/>
          </a:bodyPr>
          <a:lstStyle/>
          <a:p>
            <a:r>
              <a:rPr lang="en-US"/>
              <a:t>Perguntas para debate</a:t>
            </a:r>
          </a:p>
        </p:txBody>
      </p:sp>
    </p:spTree>
    <p:extLst>
      <p:ext uri="{BB962C8B-B14F-4D97-AF65-F5344CB8AC3E}">
        <p14:creationId xmlns:p14="http://schemas.microsoft.com/office/powerpoint/2010/main" val="15278372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B4854D-DC99-0E4D-4256-683BFBB92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</p:spPr>
        <p:txBody>
          <a:bodyPr anchor="t">
            <a:normAutofit/>
          </a:bodyPr>
          <a:lstStyle/>
          <a:p>
            <a:r>
              <a:rPr lang="en-US"/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25809407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Ideia lâmpada de luz inspiração para sucesso papel amassado">
            <a:extLst>
              <a:ext uri="{FF2B5EF4-FFF2-40B4-BE49-F238E27FC236}">
                <a16:creationId xmlns:a16="http://schemas.microsoft.com/office/drawing/2014/main" id="{E783E785-03E2-44D3-9325-A06156C920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53" r="14449"/>
          <a:stretch>
            <a:fillRect/>
          </a:stretch>
        </p:blipFill>
        <p:spPr>
          <a:xfrm>
            <a:off x="20" y="10"/>
            <a:ext cx="7781345" cy="685799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C6416-6F8E-F987-4D2E-40E1F716FB30}"/>
              </a:ext>
            </a:extLst>
          </p:cNvPr>
          <p:cNvSpPr>
            <a:spLocks noGrp="1"/>
          </p:cNvSpPr>
          <p:nvPr>
            <p:ph sz="quarter" idx="14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8138160" y="3099816"/>
            <a:ext cx="3200400" cy="2953512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100" b="1"/>
              <a:t>Importância da Ética e Moral</a:t>
            </a:r>
          </a:p>
          <a:p>
            <a:pPr marL="0" lvl="1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100"/>
              <a:t>Ética e moral são fundamentos essenciais para a convivência social e decisões responsáveis.</a:t>
            </a:r>
          </a:p>
          <a:p>
            <a:pPr marL="0" indent="0">
              <a:lnSpc>
                <a:spcPct val="12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100" b="1"/>
              <a:t>Reflexão sobre Dilemas Éticos</a:t>
            </a:r>
          </a:p>
          <a:p>
            <a:pPr marL="0" lvl="1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100"/>
              <a:t>Dilemas éticos exigem reflexão profunda e diálogo aberto para encontrar soluções.</a:t>
            </a:r>
          </a:p>
          <a:p>
            <a:pPr marL="0" indent="0">
              <a:lnSpc>
                <a:spcPct val="120000"/>
              </a:lnSpc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en-US" sz="1100" b="1"/>
              <a:t>Formação de Cidadãos Críticos</a:t>
            </a:r>
          </a:p>
          <a:p>
            <a:pPr marL="0" lvl="1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100"/>
              <a:t>Compreender ética e moral prepara alunos para agir com consciência, justiça e equidade.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BCF5FF-E04C-39E9-A318-9A9414851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0" y="1078992"/>
            <a:ext cx="3200400" cy="1942773"/>
          </a:xfrm>
        </p:spPr>
        <p:txBody>
          <a:bodyPr anchor="t">
            <a:normAutofit/>
          </a:bodyPr>
          <a:lstStyle/>
          <a:p>
            <a:r>
              <a:rPr lang="en-US"/>
              <a:t>Síntese dos conceitos</a:t>
            </a:r>
          </a:p>
        </p:txBody>
      </p:sp>
    </p:spTree>
    <p:extLst>
      <p:ext uri="{BB962C8B-B14F-4D97-AF65-F5344CB8AC3E}">
        <p14:creationId xmlns:p14="http://schemas.microsoft.com/office/powerpoint/2010/main" val="40973804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Demonstração de Bjorn">
  <a:themeElements>
    <a:clrScheme name="Bjorn">
      <a:dk1>
        <a:sysClr val="windowText" lastClr="000000"/>
      </a:dk1>
      <a:lt1>
        <a:sysClr val="window" lastClr="FFFFFF"/>
      </a:lt1>
      <a:dk2>
        <a:srgbClr val="252747"/>
      </a:dk2>
      <a:lt2>
        <a:srgbClr val="ECE4E9"/>
      </a:lt2>
      <a:accent1>
        <a:srgbClr val="736EB6"/>
      </a:accent1>
      <a:accent2>
        <a:srgbClr val="AB5991"/>
      </a:accent2>
      <a:accent3>
        <a:srgbClr val="AC9F39"/>
      </a:accent3>
      <a:accent4>
        <a:srgbClr val="756029"/>
      </a:accent4>
      <a:accent5>
        <a:srgbClr val="E87850"/>
      </a:accent5>
      <a:accent6>
        <a:srgbClr val="C6922A"/>
      </a:accent6>
      <a:hlink>
        <a:srgbClr val="736EB6"/>
      </a:hlink>
      <a:folHlink>
        <a:srgbClr val="AB5991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 Showcase" id="{5D6F336B-9516-AD4B-9BE6-E8FB8D2DACD6}" vid="{7A0BB2B6-ADE5-874A-996D-C317EEDA722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AB4D63BEF6CE74A98DE71B79A4EFA2E" ma:contentTypeVersion="39" ma:contentTypeDescription="Create a new document." ma:contentTypeScope="" ma:versionID="7cd33766ae37bc020c6feee22e439f0a">
  <xsd:schema xmlns:xsd="http://www.w3.org/2001/XMLSchema" xmlns:xs="http://www.w3.org/2001/XMLSchema" xmlns:p="http://schemas.microsoft.com/office/2006/metadata/properties" xmlns:ns1="http://schemas.microsoft.com/sharepoint/v3" xmlns:ns2="324d2b90-11f2-4fdf-990a-54fa46247cf8" xmlns:ns3="b817b00b-f121-400f-976b-40959b1c7d14" targetNamespace="http://schemas.microsoft.com/office/2006/metadata/properties" ma:root="true" ma:fieldsID="660e4b43d8eb9c1b699934af2b892cbb" ns1:_="" ns2:_="" ns3:_="">
    <xsd:import namespace="http://schemas.microsoft.com/sharepoint/v3"/>
    <xsd:import namespace="324d2b90-11f2-4fdf-990a-54fa46247cf8"/>
    <xsd:import namespace="b817b00b-f121-400f-976b-40959b1c7d1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3:SharedWithUsers" minOccurs="0"/>
                <xsd:element ref="ns3:SharedWithDetails" minOccurs="0"/>
                <xsd:element ref="ns2:SessionID" minOccurs="0"/>
                <xsd:element ref="ns2:ThemeID" minOccurs="0"/>
                <xsd:element ref="ns2:MediaServiceBilling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4d2b90-11f2-4fdf-990a-54fa46247c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SessionID" ma:index="16" nillable="true" ma:displayName="Session ID" ma:format="Dropdown" ma:internalName="SessionID">
      <xsd:simpleType>
        <xsd:restriction base="dms:Text">
          <xsd:maxLength value="255"/>
        </xsd:restriction>
      </xsd:simpleType>
    </xsd:element>
    <xsd:element name="ThemeID" ma:index="17" nillable="true" ma:displayName="ThemeID" ma:format="Dropdown" ma:internalName="ThemeID">
      <xsd:simpleType>
        <xsd:restriction base="dms:Text">
          <xsd:maxLength value="255"/>
        </xsd:restriction>
      </xsd:simpleType>
    </xsd:element>
    <xsd:element name="MediaServiceBillingMetadata" ma:index="18" nillable="true" ma:displayName="MediaServiceBillingMetadata" ma:hidden="true" ma:internalName="MediaServiceBillingMetadata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17b00b-f121-400f-976b-40959b1c7d14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d7dac1a7-ed5b-4681-ab90-166fc923ebde}" ma:internalName="TaxCatchAll" ma:showField="CatchAllData" ma:web="b817b00b-f121-400f-976b-40959b1c7d1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TaxCatchAll xmlns="b817b00b-f121-400f-976b-40959b1c7d14" xsi:nil="true"/>
    <lcf76f155ced4ddcb4097134ff3c332f xmlns="324d2b90-11f2-4fdf-990a-54fa46247cf8">
      <Terms xmlns="http://schemas.microsoft.com/office/infopath/2007/PartnerControls"/>
    </lcf76f155ced4ddcb4097134ff3c332f>
    <ThemeID xmlns="324d2b90-11f2-4fdf-990a-54fa46247cf8" xsi:nil="true"/>
    <SessionID xmlns="324d2b90-11f2-4fdf-990a-54fa46247cf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1791BB6-614F-4231-AB6F-2CE872EABF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24d2b90-11f2-4fdf-990a-54fa46247cf8"/>
    <ds:schemaRef ds:uri="b817b00b-f121-400f-976b-40959b1c7d1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6B187E1-13D9-4750-ACF3-883D87AA043C}">
  <ds:schemaRefs>
    <ds:schemaRef ds:uri="http://schemas.microsoft.com/office/2006/metadata/properties"/>
    <ds:schemaRef ds:uri="http://schemas.microsoft.com/office/infopath/2007/PartnerControls"/>
    <ds:schemaRef ds:uri="59b65cf5-04c8-4211-865f-0d1019a3550b"/>
    <ds:schemaRef ds:uri="230e9df3-be65-4c73-a93b-d1236ebd677e"/>
    <ds:schemaRef ds:uri="http://schemas.microsoft.com/sharepoint/v3"/>
    <ds:schemaRef ds:uri="71af3243-3dd4-4a8d-8c0d-dd76da1f02a5"/>
    <ds:schemaRef ds:uri="b817b00b-f121-400f-976b-40959b1c7d14"/>
    <ds:schemaRef ds:uri="324d2b90-11f2-4fdf-990a-54fa46247cf8"/>
  </ds:schemaRefs>
</ds:datastoreItem>
</file>

<file path=customXml/itemProps3.xml><?xml version="1.0" encoding="utf-8"?>
<ds:datastoreItem xmlns:ds="http://schemas.openxmlformats.org/officeDocument/2006/customXml" ds:itemID="{F1E09620-EB6F-43DB-AE70-06AE422B5DA8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1716</TotalTime>
  <Words>6</Words>
  <Application>Microsoft Office PowerPoint</Application>
  <PresentationFormat>Widescreen</PresentationFormat>
  <Paragraphs>2</Paragraphs>
  <Slides>11</Slides>
  <Notes>11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Demonstração de Bjorn</vt:lpstr>
      <vt:lpstr>Ética e Moral</vt:lpstr>
      <vt:lpstr>Introdução à Ética e Moral</vt:lpstr>
      <vt:lpstr>Definições e importância</vt:lpstr>
      <vt:lpstr>Atividade Interativa</vt:lpstr>
      <vt:lpstr>Problemas do Bondinho</vt:lpstr>
      <vt:lpstr>Discussão e Reflexão</vt:lpstr>
      <vt:lpstr>Perguntas para debate</vt:lpstr>
      <vt:lpstr>Conclusão</vt:lpstr>
      <vt:lpstr>Síntese dos conceitos</vt:lpstr>
      <vt:lpstr>Aviso de Transparência</vt:lpstr>
      <vt:lpstr>Uso de Inteligência Artificial</vt:lpstr>
    </vt:vector>
  </TitlesOfParts>
  <Company>Robert Half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colors make you feel</dc:title>
  <dc:creator>Elisabeth Petrella</dc:creator>
  <cp:lastModifiedBy>Ziv Yang</cp:lastModifiedBy>
  <cp:revision>27</cp:revision>
  <dcterms:created xsi:type="dcterms:W3CDTF">2022-04-13T19:23:35Z</dcterms:created>
  <dcterms:modified xsi:type="dcterms:W3CDTF">2026-01-14T22:29:22Z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0x010100CAB4D63BEF6CE74A98DE71B79A4EFA2E</vt:lpwstr>
  </property>
  <property fmtid="{D5CDD505-2E9C-101B-9397-08002B2CF9AE}" pid="3" name="MediaServiceImageTags">
    <vt:lpwstr/>
  </property>
</Properties>
</file>

<file path=docProps/thumbnail.jpeg>
</file>